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02" r:id="rId12"/>
    <p:sldId id="303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300" r:id="rId31"/>
    <p:sldId id="285" r:id="rId32"/>
    <p:sldId id="301" r:id="rId33"/>
    <p:sldId id="287" r:id="rId34"/>
    <p:sldId id="288" r:id="rId35"/>
    <p:sldId id="290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291" r:id="rId46"/>
    <p:sldId id="293" r:id="rId47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9138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58277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87415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316552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+mn-lt"/>
                <a:ea typeface="+mn-ea"/>
                <a:cs typeface="+mn-c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51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/>
              <a:t>1</a:t>
            </a:r>
            <a:r>
              <a:rPr lang="en-US" dirty="0"/>
              <a:t>0</a:t>
            </a:r>
            <a:r>
              <a:rPr dirty="0"/>
              <a:t> 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Week </a:t>
            </a:r>
            <a:r>
              <a:rPr lang="en-US" dirty="0"/>
              <a:t>5</a:t>
            </a:r>
            <a:r>
              <a:rPr dirty="0"/>
              <a:t> - Clustering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HOW DO WE CLUSTER DATA?</a:t>
            </a:r>
          </a:p>
        </p:txBody>
      </p:sp>
      <p:sp>
        <p:nvSpPr>
          <p:cNvPr id="251" name="Shape 25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21080"/>
          </a:xfrm>
        </p:spPr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-learn has 8 clustering algorithms…</a:t>
            </a:r>
          </a:p>
        </p:txBody>
      </p:sp>
      <p:pic>
        <p:nvPicPr>
          <p:cNvPr id="1026" name="Picture 2" descr="../../_images/plot_cluster_comparison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3" y="1037078"/>
            <a:ext cx="82296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97105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US" dirty="0"/>
              <a:t>K-means</a:t>
            </a:r>
            <a:endParaRPr dirty="0"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47351748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259" name="Shape 259"/>
          <p:cNvSpPr/>
          <p:nvPr/>
        </p:nvSpPr>
        <p:spPr>
          <a:xfrm>
            <a:off x="566737" y="1104900"/>
            <a:ext cx="8382001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 (note that k is an input)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5" name="Shape 2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 1 - CHOOSE CENTROIDS</a:t>
            </a:r>
          </a:p>
        </p:txBody>
      </p:sp>
      <p:sp>
        <p:nvSpPr>
          <p:cNvPr id="267" name="Shape 267"/>
          <p:cNvSpPr/>
          <p:nvPr/>
        </p:nvSpPr>
        <p:spPr>
          <a:xfrm>
            <a:off x="566737" y="1104900"/>
            <a:ext cx="8382001" cy="2230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There are several options: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     - randomly (but may yield divergent behavior)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     - perform alternative clustering task, use resulting centroids as initial k-means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     - start with global centroid, choose point at max distance, repeat (but might select outlier)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3" name="Shape 2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 2 - ASSESS SIMILARITY</a:t>
            </a:r>
          </a:p>
        </p:txBody>
      </p:sp>
      <p:sp>
        <p:nvSpPr>
          <p:cNvPr id="275" name="Shape 275"/>
          <p:cNvSpPr/>
          <p:nvPr/>
        </p:nvSpPr>
        <p:spPr>
          <a:xfrm>
            <a:off x="566737" y="1104900"/>
            <a:ext cx="8382001" cy="37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The similarity criterion is determined by the measure we choose.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In the case of k-means clustering, the similarity metric is </a:t>
            </a:r>
            <a:r>
              <a:rPr lang="en-US" dirty="0"/>
              <a:t>often </a:t>
            </a:r>
            <a:r>
              <a:rPr dirty="0"/>
              <a:t>the </a:t>
            </a:r>
            <a:r>
              <a:rPr b="1" dirty="0"/>
              <a:t>Euclidian distance:</a:t>
            </a:r>
            <a:endParaRPr lang="en-US" b="1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b="1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b="1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/>
              <a:t>Which means that you probably don’t want different ranges across different parameters (e.g. 0-1 on one parameter 0-1million on another).</a:t>
            </a:r>
            <a:endParaRPr b="1" dirty="0"/>
          </a:p>
        </p:txBody>
      </p:sp>
      <p:pic>
        <p:nvPicPr>
          <p:cNvPr id="276" name="image1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8656" y="2810573"/>
            <a:ext cx="4185763" cy="8067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2" name="Shape 2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83" name="Shape 2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 3 - RECALCULATE CENTROID POSITIONS</a:t>
            </a:r>
          </a:p>
        </p:txBody>
      </p:sp>
      <p:sp>
        <p:nvSpPr>
          <p:cNvPr id="284" name="Shape 284"/>
          <p:cNvSpPr/>
          <p:nvPr/>
        </p:nvSpPr>
        <p:spPr>
          <a:xfrm>
            <a:off x="566737" y="1104900"/>
            <a:ext cx="8382001" cy="1516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Q:  How do we re-compute the positions of the centres at each iteration of the algorithm?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A:  By calculating the centroid (i.e., the geometric centre)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 4 - CONVERGENCE</a:t>
            </a:r>
          </a:p>
        </p:txBody>
      </p:sp>
      <p:sp>
        <p:nvSpPr>
          <p:cNvPr id="292" name="Shape 292"/>
          <p:cNvSpPr/>
          <p:nvPr/>
        </p:nvSpPr>
        <p:spPr>
          <a:xfrm>
            <a:off x="566737" y="1104900"/>
            <a:ext cx="8382001" cy="2138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We iterate until some stopping criteria are met; in general, suitable convergence is achieved in a small number of steps.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Stopping criteria can be based on the centroids (eg, if positions change by no more than ε) or on the points (eg, if no more than x% change clusters between iterations).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8" name="Shape 2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99" name="Shape 2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300" name="Shape 300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  <p:sp>
        <p:nvSpPr>
          <p:cNvPr id="301" name="Shape 301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2" name="Shape 302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315" name="Shape 315"/>
          <p:cNvSpPr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1" name="Shape 3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22" name="Shape 3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323" name="Shape 323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  <p:sp>
        <p:nvSpPr>
          <p:cNvPr id="324" name="Shape 324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5" name="Shape 325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339" name="Group 339"/>
          <p:cNvGrpSpPr/>
          <p:nvPr/>
        </p:nvGrpSpPr>
        <p:grpSpPr>
          <a:xfrm>
            <a:off x="6663372" y="2451618"/>
            <a:ext cx="201032" cy="201032"/>
            <a:chOff x="0" y="0"/>
            <a:chExt cx="201031" cy="201031"/>
          </a:xfrm>
        </p:grpSpPr>
        <p:sp>
          <p:nvSpPr>
            <p:cNvPr id="337" name="Shape 337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342" name="Group 342"/>
          <p:cNvGrpSpPr/>
          <p:nvPr/>
        </p:nvGrpSpPr>
        <p:grpSpPr>
          <a:xfrm>
            <a:off x="7922185" y="2222810"/>
            <a:ext cx="201032" cy="201032"/>
            <a:chOff x="0" y="0"/>
            <a:chExt cx="201031" cy="201031"/>
          </a:xfrm>
        </p:grpSpPr>
        <p:sp>
          <p:nvSpPr>
            <p:cNvPr id="340" name="Shape 340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345" name="Group 345"/>
          <p:cNvGrpSpPr/>
          <p:nvPr/>
        </p:nvGrpSpPr>
        <p:grpSpPr>
          <a:xfrm>
            <a:off x="7910141" y="3399654"/>
            <a:ext cx="201032" cy="201032"/>
            <a:chOff x="0" y="0"/>
            <a:chExt cx="201031" cy="201031"/>
          </a:xfrm>
        </p:grpSpPr>
        <p:sp>
          <p:nvSpPr>
            <p:cNvPr id="343" name="Shape 343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sp>
        <p:nvSpPr>
          <p:cNvPr id="346" name="Shape 346"/>
          <p:cNvSpPr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347" name="Shape 347"/>
          <p:cNvSpPr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t>Motivation / Review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What is Clustering?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What is K-Means and how does it work?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Lab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Discussion - Homework, Project, Kaggle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3" name="Shape 3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54" name="Shape 3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355" name="Shape 355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  <p:sp>
        <p:nvSpPr>
          <p:cNvPr id="356" name="Shape 356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7" name="Shape 357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371" name="Group 371"/>
          <p:cNvGrpSpPr/>
          <p:nvPr/>
        </p:nvGrpSpPr>
        <p:grpSpPr>
          <a:xfrm>
            <a:off x="6663372" y="2451618"/>
            <a:ext cx="201032" cy="201032"/>
            <a:chOff x="0" y="0"/>
            <a:chExt cx="201031" cy="201031"/>
          </a:xfrm>
        </p:grpSpPr>
        <p:sp>
          <p:nvSpPr>
            <p:cNvPr id="369" name="Shape 369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374" name="Group 374"/>
          <p:cNvGrpSpPr/>
          <p:nvPr/>
        </p:nvGrpSpPr>
        <p:grpSpPr>
          <a:xfrm>
            <a:off x="7922185" y="2222810"/>
            <a:ext cx="201032" cy="201032"/>
            <a:chOff x="0" y="0"/>
            <a:chExt cx="201031" cy="201031"/>
          </a:xfrm>
        </p:grpSpPr>
        <p:sp>
          <p:nvSpPr>
            <p:cNvPr id="372" name="Shape 372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377" name="Group 377"/>
          <p:cNvGrpSpPr/>
          <p:nvPr/>
        </p:nvGrpSpPr>
        <p:grpSpPr>
          <a:xfrm>
            <a:off x="7910141" y="3399654"/>
            <a:ext cx="201032" cy="201032"/>
            <a:chOff x="0" y="0"/>
            <a:chExt cx="201031" cy="201031"/>
          </a:xfrm>
        </p:grpSpPr>
        <p:sp>
          <p:nvSpPr>
            <p:cNvPr id="375" name="Shape 375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sp>
        <p:nvSpPr>
          <p:cNvPr id="378" name="Shape 378"/>
          <p:cNvSpPr/>
          <p:nvPr/>
        </p:nvSpPr>
        <p:spPr>
          <a:xfrm>
            <a:off x="6751649" y="2681350"/>
            <a:ext cx="2649" cy="182881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9" name="Shape 379"/>
          <p:cNvSpPr/>
          <p:nvPr/>
        </p:nvSpPr>
        <p:spPr>
          <a:xfrm flipH="1">
            <a:off x="6601776" y="2652649"/>
            <a:ext cx="113411" cy="50434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6845617" y="2652649"/>
            <a:ext cx="250473" cy="458580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7676494" y="2019300"/>
            <a:ext cx="250473" cy="25885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7731038" y="2171700"/>
            <a:ext cx="141386" cy="14611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3" name="Shape 383"/>
          <p:cNvSpPr/>
          <p:nvPr/>
        </p:nvSpPr>
        <p:spPr>
          <a:xfrm flipH="1">
            <a:off x="8097554" y="2072715"/>
            <a:ext cx="30925" cy="15227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4" name="Shape 384"/>
          <p:cNvSpPr/>
          <p:nvPr/>
        </p:nvSpPr>
        <p:spPr>
          <a:xfrm flipH="1">
            <a:off x="7301758" y="3557370"/>
            <a:ext cx="499973" cy="1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5" name="Shape 385"/>
          <p:cNvSpPr/>
          <p:nvPr/>
        </p:nvSpPr>
        <p:spPr>
          <a:xfrm flipH="1">
            <a:off x="8011583" y="3207346"/>
            <a:ext cx="30925" cy="15227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6" name="Shape 386"/>
          <p:cNvSpPr/>
          <p:nvPr/>
        </p:nvSpPr>
        <p:spPr>
          <a:xfrm flipH="1">
            <a:off x="8163349" y="3026968"/>
            <a:ext cx="158077" cy="37105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7" name="Shape 387"/>
          <p:cNvSpPr/>
          <p:nvPr/>
        </p:nvSpPr>
        <p:spPr>
          <a:xfrm flipH="1">
            <a:off x="8128478" y="3504555"/>
            <a:ext cx="166838" cy="5281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8" name="Shape 388"/>
          <p:cNvSpPr/>
          <p:nvPr/>
        </p:nvSpPr>
        <p:spPr>
          <a:xfrm flipH="1">
            <a:off x="7634807" y="2324100"/>
            <a:ext cx="212038" cy="0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390" name="Shape 390"/>
          <p:cNvSpPr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97" name="Shape 3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398" name="Shape 398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  <p:sp>
        <p:nvSpPr>
          <p:cNvPr id="399" name="Shape 399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0" name="Shape 400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414" name="Group 414"/>
          <p:cNvGrpSpPr/>
          <p:nvPr/>
        </p:nvGrpSpPr>
        <p:grpSpPr>
          <a:xfrm>
            <a:off x="6663372" y="2451618"/>
            <a:ext cx="201032" cy="201032"/>
            <a:chOff x="0" y="0"/>
            <a:chExt cx="201031" cy="201031"/>
          </a:xfrm>
        </p:grpSpPr>
        <p:sp>
          <p:nvSpPr>
            <p:cNvPr id="412" name="Shape 412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417" name="Group 417"/>
          <p:cNvGrpSpPr/>
          <p:nvPr/>
        </p:nvGrpSpPr>
        <p:grpSpPr>
          <a:xfrm>
            <a:off x="7922185" y="2222810"/>
            <a:ext cx="201032" cy="201032"/>
            <a:chOff x="0" y="0"/>
            <a:chExt cx="201031" cy="201031"/>
          </a:xfrm>
        </p:grpSpPr>
        <p:sp>
          <p:nvSpPr>
            <p:cNvPr id="415" name="Shape 415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420" name="Group 420"/>
          <p:cNvGrpSpPr/>
          <p:nvPr/>
        </p:nvGrpSpPr>
        <p:grpSpPr>
          <a:xfrm>
            <a:off x="7910141" y="3399654"/>
            <a:ext cx="201032" cy="201032"/>
            <a:chOff x="0" y="0"/>
            <a:chExt cx="201031" cy="201031"/>
          </a:xfrm>
        </p:grpSpPr>
        <p:sp>
          <p:nvSpPr>
            <p:cNvPr id="418" name="Shape 418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sp>
        <p:nvSpPr>
          <p:cNvPr id="421" name="Shape 421"/>
          <p:cNvSpPr/>
          <p:nvPr/>
        </p:nvSpPr>
        <p:spPr>
          <a:xfrm>
            <a:off x="6751649" y="2681350"/>
            <a:ext cx="2649" cy="182881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2" name="Shape 422"/>
          <p:cNvSpPr/>
          <p:nvPr/>
        </p:nvSpPr>
        <p:spPr>
          <a:xfrm flipH="1">
            <a:off x="6601776" y="2652649"/>
            <a:ext cx="113411" cy="50434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6845617" y="2652649"/>
            <a:ext cx="250473" cy="458580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7676494" y="2019300"/>
            <a:ext cx="250473" cy="25885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7731038" y="2171700"/>
            <a:ext cx="141386" cy="14611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6" name="Shape 426"/>
          <p:cNvSpPr/>
          <p:nvPr/>
        </p:nvSpPr>
        <p:spPr>
          <a:xfrm flipH="1">
            <a:off x="8097554" y="2072715"/>
            <a:ext cx="30925" cy="15227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7" name="Shape 427"/>
          <p:cNvSpPr/>
          <p:nvPr/>
        </p:nvSpPr>
        <p:spPr>
          <a:xfrm flipH="1">
            <a:off x="7301758" y="3557370"/>
            <a:ext cx="499973" cy="1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8" name="Shape 428"/>
          <p:cNvSpPr/>
          <p:nvPr/>
        </p:nvSpPr>
        <p:spPr>
          <a:xfrm flipH="1">
            <a:off x="8011583" y="3207346"/>
            <a:ext cx="30925" cy="15227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9" name="Shape 429"/>
          <p:cNvSpPr/>
          <p:nvPr/>
        </p:nvSpPr>
        <p:spPr>
          <a:xfrm flipH="1">
            <a:off x="8163349" y="3026968"/>
            <a:ext cx="158077" cy="37105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0" name="Shape 430"/>
          <p:cNvSpPr/>
          <p:nvPr/>
        </p:nvSpPr>
        <p:spPr>
          <a:xfrm flipH="1">
            <a:off x="8128478" y="3504555"/>
            <a:ext cx="166838" cy="5281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1" name="Shape 431"/>
          <p:cNvSpPr/>
          <p:nvPr/>
        </p:nvSpPr>
        <p:spPr>
          <a:xfrm flipH="1">
            <a:off x="7634807" y="2324100"/>
            <a:ext cx="212038" cy="0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433" name="Shape 433"/>
          <p:cNvSpPr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9" name="Shape 4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440" name="Shape 4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441" name="Shape 441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  <p:sp>
        <p:nvSpPr>
          <p:cNvPr id="442" name="Shape 442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3" name="Shape 443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45" name="Shape 445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51" name="Shape 451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457" name="Group 457"/>
          <p:cNvGrpSpPr/>
          <p:nvPr/>
        </p:nvGrpSpPr>
        <p:grpSpPr>
          <a:xfrm>
            <a:off x="6738441" y="3074224"/>
            <a:ext cx="201032" cy="201032"/>
            <a:chOff x="0" y="0"/>
            <a:chExt cx="201031" cy="201031"/>
          </a:xfrm>
        </p:grpSpPr>
        <p:sp>
          <p:nvSpPr>
            <p:cNvPr id="455" name="Shape 455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460" name="Group 460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458" name="Shape 458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463" name="Group 463"/>
          <p:cNvGrpSpPr/>
          <p:nvPr/>
        </p:nvGrpSpPr>
        <p:grpSpPr>
          <a:xfrm>
            <a:off x="7898266" y="3226624"/>
            <a:ext cx="201032" cy="201032"/>
            <a:chOff x="0" y="0"/>
            <a:chExt cx="201031" cy="201031"/>
          </a:xfrm>
        </p:grpSpPr>
        <p:sp>
          <p:nvSpPr>
            <p:cNvPr id="461" name="Shape 461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sp>
        <p:nvSpPr>
          <p:cNvPr id="464" name="Shape 464"/>
          <p:cNvSpPr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465" name="Shape 465"/>
          <p:cNvSpPr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1" name="Shape 4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473" name="Shape 473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  <p:sp>
        <p:nvSpPr>
          <p:cNvPr id="474" name="Shape 474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1" name="Shape 481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489" name="Group 489"/>
          <p:cNvGrpSpPr/>
          <p:nvPr/>
        </p:nvGrpSpPr>
        <p:grpSpPr>
          <a:xfrm>
            <a:off x="6738441" y="3074224"/>
            <a:ext cx="201032" cy="201032"/>
            <a:chOff x="0" y="0"/>
            <a:chExt cx="201031" cy="201031"/>
          </a:xfrm>
        </p:grpSpPr>
        <p:sp>
          <p:nvSpPr>
            <p:cNvPr id="487" name="Shape 487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492" name="Group 492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490" name="Shape 490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495" name="Group 495"/>
          <p:cNvGrpSpPr/>
          <p:nvPr/>
        </p:nvGrpSpPr>
        <p:grpSpPr>
          <a:xfrm>
            <a:off x="7898266" y="3226624"/>
            <a:ext cx="201032" cy="201032"/>
            <a:chOff x="0" y="0"/>
            <a:chExt cx="201031" cy="201031"/>
          </a:xfrm>
        </p:grpSpPr>
        <p:sp>
          <p:nvSpPr>
            <p:cNvPr id="493" name="Shape 493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sp>
        <p:nvSpPr>
          <p:cNvPr id="496" name="Shape 496"/>
          <p:cNvSpPr/>
          <p:nvPr/>
        </p:nvSpPr>
        <p:spPr>
          <a:xfrm flipV="1">
            <a:off x="7517134" y="2178008"/>
            <a:ext cx="244852" cy="12616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97" name="Shape 497"/>
          <p:cNvSpPr/>
          <p:nvPr/>
        </p:nvSpPr>
        <p:spPr>
          <a:xfrm flipV="1">
            <a:off x="7870062" y="2059907"/>
            <a:ext cx="244852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7614242" y="1985653"/>
            <a:ext cx="139046" cy="15545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99" name="Shape 499"/>
          <p:cNvSpPr/>
          <p:nvPr/>
        </p:nvSpPr>
        <p:spPr>
          <a:xfrm flipV="1">
            <a:off x="8093094" y="2953896"/>
            <a:ext cx="202357" cy="24879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00" name="Shape 500"/>
          <p:cNvSpPr/>
          <p:nvPr/>
        </p:nvSpPr>
        <p:spPr>
          <a:xfrm flipV="1">
            <a:off x="8110536" y="3305828"/>
            <a:ext cx="253219" cy="5781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01" name="Shape 501"/>
          <p:cNvSpPr/>
          <p:nvPr/>
        </p:nvSpPr>
        <p:spPr>
          <a:xfrm flipV="1">
            <a:off x="8001655" y="3059418"/>
            <a:ext cx="101179" cy="21583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02" name="Shape 502"/>
          <p:cNvSpPr/>
          <p:nvPr/>
        </p:nvSpPr>
        <p:spPr>
          <a:xfrm flipV="1">
            <a:off x="6641065" y="3229152"/>
            <a:ext cx="114226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03" name="Shape 503"/>
          <p:cNvSpPr/>
          <p:nvPr/>
        </p:nvSpPr>
        <p:spPr>
          <a:xfrm flipV="1">
            <a:off x="6977448" y="3125359"/>
            <a:ext cx="94402" cy="4020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6766234" y="2997121"/>
            <a:ext cx="58968" cy="11679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6878942" y="3300693"/>
            <a:ext cx="126610" cy="19307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507" name="Shape 507"/>
          <p:cNvSpPr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13" name="Shape 5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514" name="Shape 5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515" name="Shape 515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  <p:sp>
        <p:nvSpPr>
          <p:cNvPr id="516" name="Shape 516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17" name="Shape 517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21" name="Shape 521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531" name="Group 531"/>
          <p:cNvGrpSpPr/>
          <p:nvPr/>
        </p:nvGrpSpPr>
        <p:grpSpPr>
          <a:xfrm>
            <a:off x="6738441" y="3074224"/>
            <a:ext cx="201032" cy="201032"/>
            <a:chOff x="0" y="0"/>
            <a:chExt cx="201031" cy="201031"/>
          </a:xfrm>
        </p:grpSpPr>
        <p:sp>
          <p:nvSpPr>
            <p:cNvPr id="529" name="Shape 529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534" name="Group 534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532" name="Shape 532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537" name="Group 537"/>
          <p:cNvGrpSpPr/>
          <p:nvPr/>
        </p:nvGrpSpPr>
        <p:grpSpPr>
          <a:xfrm>
            <a:off x="7898266" y="3226624"/>
            <a:ext cx="201032" cy="201032"/>
            <a:chOff x="0" y="0"/>
            <a:chExt cx="201031" cy="201031"/>
          </a:xfrm>
        </p:grpSpPr>
        <p:sp>
          <p:nvSpPr>
            <p:cNvPr id="535" name="Shape 535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sp>
        <p:nvSpPr>
          <p:cNvPr id="538" name="Shape 538"/>
          <p:cNvSpPr/>
          <p:nvPr/>
        </p:nvSpPr>
        <p:spPr>
          <a:xfrm flipV="1">
            <a:off x="7517134" y="2178008"/>
            <a:ext cx="244852" cy="12616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39" name="Shape 539"/>
          <p:cNvSpPr/>
          <p:nvPr/>
        </p:nvSpPr>
        <p:spPr>
          <a:xfrm flipV="1">
            <a:off x="7870062" y="2059907"/>
            <a:ext cx="244852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40" name="Shape 540"/>
          <p:cNvSpPr/>
          <p:nvPr/>
        </p:nvSpPr>
        <p:spPr>
          <a:xfrm>
            <a:off x="7614242" y="1985653"/>
            <a:ext cx="139046" cy="15545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41" name="Shape 541"/>
          <p:cNvSpPr/>
          <p:nvPr/>
        </p:nvSpPr>
        <p:spPr>
          <a:xfrm flipV="1">
            <a:off x="8093094" y="2953896"/>
            <a:ext cx="202357" cy="24879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42" name="Shape 542"/>
          <p:cNvSpPr/>
          <p:nvPr/>
        </p:nvSpPr>
        <p:spPr>
          <a:xfrm flipV="1">
            <a:off x="8110536" y="3305828"/>
            <a:ext cx="253219" cy="5781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43" name="Shape 543"/>
          <p:cNvSpPr/>
          <p:nvPr/>
        </p:nvSpPr>
        <p:spPr>
          <a:xfrm flipV="1">
            <a:off x="8001655" y="3059418"/>
            <a:ext cx="101179" cy="21583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44" name="Shape 544"/>
          <p:cNvSpPr/>
          <p:nvPr/>
        </p:nvSpPr>
        <p:spPr>
          <a:xfrm flipV="1">
            <a:off x="6641065" y="3229152"/>
            <a:ext cx="114226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45" name="Shape 545"/>
          <p:cNvSpPr/>
          <p:nvPr/>
        </p:nvSpPr>
        <p:spPr>
          <a:xfrm flipV="1">
            <a:off x="6977448" y="3125359"/>
            <a:ext cx="94402" cy="4020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46" name="Shape 546"/>
          <p:cNvSpPr/>
          <p:nvPr/>
        </p:nvSpPr>
        <p:spPr>
          <a:xfrm>
            <a:off x="6766234" y="2997121"/>
            <a:ext cx="58968" cy="11679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6878942" y="3300693"/>
            <a:ext cx="126610" cy="19307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549" name="Shape 549"/>
          <p:cNvSpPr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53" name="Shape 55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55" name="Shape 5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556" name="Shape 5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557" name="Shape 557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  <p:sp>
        <p:nvSpPr>
          <p:cNvPr id="558" name="Shape 558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59" name="Shape 559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0" name="Shape 560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61" name="Shape 561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62" name="Shape 562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63" name="Shape 563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64" name="Shape 564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573" name="Group 573"/>
          <p:cNvGrpSpPr/>
          <p:nvPr/>
        </p:nvGrpSpPr>
        <p:grpSpPr>
          <a:xfrm>
            <a:off x="6785941" y="3162300"/>
            <a:ext cx="201032" cy="201032"/>
            <a:chOff x="0" y="0"/>
            <a:chExt cx="201031" cy="201031"/>
          </a:xfrm>
        </p:grpSpPr>
        <p:sp>
          <p:nvSpPr>
            <p:cNvPr id="571" name="Shape 571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576" name="Group 576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574" name="Shape 574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579" name="Group 579"/>
          <p:cNvGrpSpPr/>
          <p:nvPr/>
        </p:nvGrpSpPr>
        <p:grpSpPr>
          <a:xfrm>
            <a:off x="8221544" y="2992285"/>
            <a:ext cx="201032" cy="201032"/>
            <a:chOff x="0" y="0"/>
            <a:chExt cx="201031" cy="201031"/>
          </a:xfrm>
        </p:grpSpPr>
        <p:sp>
          <p:nvSpPr>
            <p:cNvPr id="577" name="Shape 577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sp>
        <p:nvSpPr>
          <p:cNvPr id="580" name="Shape 580"/>
          <p:cNvSpPr/>
          <p:nvPr/>
        </p:nvSpPr>
        <p:spPr>
          <a:xfrm flipV="1">
            <a:off x="7517134" y="2178008"/>
            <a:ext cx="244852" cy="12616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1" name="Shape 581"/>
          <p:cNvSpPr/>
          <p:nvPr/>
        </p:nvSpPr>
        <p:spPr>
          <a:xfrm flipV="1">
            <a:off x="7870062" y="2059907"/>
            <a:ext cx="244852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2" name="Shape 582"/>
          <p:cNvSpPr/>
          <p:nvPr/>
        </p:nvSpPr>
        <p:spPr>
          <a:xfrm>
            <a:off x="7614242" y="1985653"/>
            <a:ext cx="139046" cy="15545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3" name="Shape 583"/>
          <p:cNvSpPr/>
          <p:nvPr/>
        </p:nvSpPr>
        <p:spPr>
          <a:xfrm flipV="1">
            <a:off x="6641065" y="3229152"/>
            <a:ext cx="114226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4" name="Shape 584"/>
          <p:cNvSpPr/>
          <p:nvPr/>
        </p:nvSpPr>
        <p:spPr>
          <a:xfrm flipV="1">
            <a:off x="6977448" y="3125359"/>
            <a:ext cx="94402" cy="4020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5" name="Shape 585"/>
          <p:cNvSpPr/>
          <p:nvPr/>
        </p:nvSpPr>
        <p:spPr>
          <a:xfrm>
            <a:off x="6766234" y="2997121"/>
            <a:ext cx="58968" cy="11679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6" name="Shape 586"/>
          <p:cNvSpPr/>
          <p:nvPr/>
        </p:nvSpPr>
        <p:spPr>
          <a:xfrm>
            <a:off x="6967536" y="3390899"/>
            <a:ext cx="115099" cy="19307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7" name="Shape 587"/>
          <p:cNvSpPr/>
          <p:nvPr/>
        </p:nvSpPr>
        <p:spPr>
          <a:xfrm>
            <a:off x="8348476" y="3192954"/>
            <a:ext cx="58968" cy="11679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8" name="Shape 588"/>
          <p:cNvSpPr/>
          <p:nvPr/>
        </p:nvSpPr>
        <p:spPr>
          <a:xfrm flipV="1">
            <a:off x="8333637" y="2904999"/>
            <a:ext cx="30079" cy="86175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8129376" y="3078583"/>
            <a:ext cx="75571" cy="3626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591" name="Shape 591"/>
          <p:cNvSpPr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97" name="Shape 5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598" name="Shape 5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599" name="Shape 599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/>
              <a:t>4) Repeat steps 2-3 until stopping criteria met</a:t>
            </a:r>
          </a:p>
        </p:txBody>
      </p:sp>
      <p:sp>
        <p:nvSpPr>
          <p:cNvPr id="600" name="Shape 600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01" name="Shape 601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02" name="Shape 602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03" name="Shape 603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04" name="Shape 604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05" name="Shape 605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06" name="Shape 606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07" name="Shape 607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08" name="Shape 608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09" name="Shape 609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12" name="Shape 612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615" name="Group 615"/>
          <p:cNvGrpSpPr/>
          <p:nvPr/>
        </p:nvGrpSpPr>
        <p:grpSpPr>
          <a:xfrm>
            <a:off x="6785941" y="3162300"/>
            <a:ext cx="201032" cy="201032"/>
            <a:chOff x="0" y="0"/>
            <a:chExt cx="201031" cy="201031"/>
          </a:xfrm>
        </p:grpSpPr>
        <p:sp>
          <p:nvSpPr>
            <p:cNvPr id="613" name="Shape 613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618" name="Group 618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616" name="Shape 616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621" name="Group 621"/>
          <p:cNvGrpSpPr/>
          <p:nvPr/>
        </p:nvGrpSpPr>
        <p:grpSpPr>
          <a:xfrm>
            <a:off x="8221544" y="2992285"/>
            <a:ext cx="201032" cy="201032"/>
            <a:chOff x="0" y="0"/>
            <a:chExt cx="201031" cy="201031"/>
          </a:xfrm>
        </p:grpSpPr>
        <p:sp>
          <p:nvSpPr>
            <p:cNvPr id="619" name="Shape 619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sp>
        <p:nvSpPr>
          <p:cNvPr id="622" name="Shape 622"/>
          <p:cNvSpPr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623" name="Shape 623"/>
          <p:cNvSpPr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26" name="Shape 62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27" name="Shape 627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sz="7200" dirty="0"/>
              <a:t>HOW DO WE KNOW OUR</a:t>
            </a:r>
            <a:r>
              <a:rPr lang="en-US" sz="7200" dirty="0"/>
              <a:t> k-MEANS</a:t>
            </a:r>
            <a:r>
              <a:rPr sz="7200" dirty="0"/>
              <a:t> CLUSTERS ARE ANY GOOD?</a:t>
            </a:r>
          </a:p>
        </p:txBody>
      </p:sp>
      <p:sp>
        <p:nvSpPr>
          <p:cNvPr id="628" name="Shape 628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31" name="Shape 63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32" name="Shape 63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33" name="Shape 63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34" name="Shape 6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635" name="Shape 6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636" name="Shape 636"/>
          <p:cNvSpPr/>
          <p:nvPr/>
        </p:nvSpPr>
        <p:spPr>
          <a:xfrm>
            <a:off x="454024" y="1429572"/>
            <a:ext cx="845502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+mn-lt"/>
              </a:rPr>
              <a:t>In general, k-means will converge to a solution and return a partition of k clusters, </a:t>
            </a:r>
            <a:r>
              <a:rPr i="1" dirty="0">
                <a:latin typeface="+mn-lt"/>
              </a:rPr>
              <a:t>even if no natural clusters exist in the data</a:t>
            </a:r>
            <a:r>
              <a:rPr dirty="0">
                <a:latin typeface="+mn-lt"/>
              </a:rPr>
              <a:t>.</a:t>
            </a: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42" name="Shape 6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CLUSTER VALIDATION</a:t>
            </a:r>
            <a:r>
              <a:rPr lang="en-US" dirty="0"/>
              <a:t> – COHESION</a:t>
            </a:r>
            <a:endParaRPr dirty="0"/>
          </a:p>
        </p:txBody>
      </p:sp>
      <p:sp>
        <p:nvSpPr>
          <p:cNvPr id="644" name="Shape 644"/>
          <p:cNvSpPr/>
          <p:nvPr/>
        </p:nvSpPr>
        <p:spPr>
          <a:xfrm>
            <a:off x="454024" y="1429572"/>
            <a:ext cx="8455027" cy="3885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Cohesion measures clustering effectiveness within a cluster.</a:t>
            </a:r>
            <a:endParaRPr lang="en-US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/>
              <a:t>How far are the points in the cluster away from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/>
              <a:t>the centroid?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/>
              <a:t>Add up those distances.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/>
              <a:t>We’d like to see a small number.</a:t>
            </a:r>
          </a:p>
        </p:txBody>
      </p:sp>
      <p:pic>
        <p:nvPicPr>
          <p:cNvPr id="645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4487" y="1880295"/>
            <a:ext cx="3594101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14.png"/>
          <p:cNvPicPr>
            <a:picLocks noChangeAspect="1"/>
          </p:cNvPicPr>
          <p:nvPr/>
        </p:nvPicPr>
        <p:blipFill rotWithShape="1">
          <a:blip r:embed="rId3">
            <a:extLst/>
          </a:blip>
          <a:srcRect r="72836" b="40919"/>
          <a:stretch/>
        </p:blipFill>
        <p:spPr>
          <a:xfrm>
            <a:off x="6478588" y="2747474"/>
            <a:ext cx="2009127" cy="1967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WHAT IS CLUSTERING AND WHY DO IT?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42" name="Shape 6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CLUSTER VALIDATION</a:t>
            </a:r>
            <a:r>
              <a:rPr lang="en-US" dirty="0"/>
              <a:t> - SEPARATION</a:t>
            </a:r>
            <a:endParaRPr dirty="0"/>
          </a:p>
        </p:txBody>
      </p:sp>
      <p:sp>
        <p:nvSpPr>
          <p:cNvPr id="644" name="Shape 644"/>
          <p:cNvSpPr/>
          <p:nvPr/>
        </p:nvSpPr>
        <p:spPr>
          <a:xfrm>
            <a:off x="454024" y="1429572"/>
            <a:ext cx="8455027" cy="1500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Separation measures clustering effectiveness between clusters.</a:t>
            </a:r>
            <a:endParaRPr lang="en-US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/>
              <a:t>i.e. How far apart are the centroids?</a:t>
            </a:r>
            <a:endParaRPr dirty="0"/>
          </a:p>
        </p:txBody>
      </p:sp>
      <p:pic>
        <p:nvPicPr>
          <p:cNvPr id="646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437" y="1801285"/>
            <a:ext cx="3632201" cy="71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14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36316" b="39492"/>
          <a:stretch/>
        </p:blipFill>
        <p:spPr>
          <a:xfrm>
            <a:off x="4067142" y="2818726"/>
            <a:ext cx="4710145" cy="20145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716167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58" name="Shape 6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59" name="Shape 65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61" name="Shape 6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662" name="Shape 6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CLUSTER VALIDATION</a:t>
            </a:r>
            <a:r>
              <a:rPr lang="en-US" dirty="0"/>
              <a:t> – SILHOUETTE COEFFICIENT</a:t>
            </a:r>
            <a:endParaRPr dirty="0"/>
          </a:p>
        </p:txBody>
      </p:sp>
      <p:sp>
        <p:nvSpPr>
          <p:cNvPr id="663" name="Shape 663"/>
          <p:cNvSpPr/>
          <p:nvPr/>
        </p:nvSpPr>
        <p:spPr>
          <a:xfrm>
            <a:off x="454024" y="1429572"/>
            <a:ext cx="8455027" cy="2603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One useful measure than combines the ideas of cohesion and separation is the silhouette coefficient. For point </a:t>
            </a:r>
            <a:r>
              <a:rPr baseline="-5999" dirty="0" err="1"/>
              <a:t>i</a:t>
            </a:r>
            <a:r>
              <a:rPr dirty="0"/>
              <a:t>, this is given by: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such that: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    </a:t>
            </a:r>
            <a:r>
              <a:rPr dirty="0" err="1"/>
              <a:t>a</a:t>
            </a:r>
            <a:r>
              <a:rPr baseline="-5999" dirty="0" err="1"/>
              <a:t>i</a:t>
            </a:r>
            <a:r>
              <a:rPr dirty="0"/>
              <a:t> = </a:t>
            </a:r>
            <a:r>
              <a:rPr lang="en-US" dirty="0"/>
              <a:t>average distance from </a:t>
            </a:r>
            <a:r>
              <a:rPr lang="en-US" i="1" dirty="0" err="1"/>
              <a:t>i</a:t>
            </a:r>
            <a:r>
              <a:rPr lang="en-US" dirty="0"/>
              <a:t> to the other members of its clump</a:t>
            </a:r>
            <a:endParaRPr baseline="-5999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    b</a:t>
            </a:r>
            <a:r>
              <a:rPr baseline="-5999" dirty="0"/>
              <a:t>i</a:t>
            </a:r>
            <a:r>
              <a:rPr dirty="0"/>
              <a:t> = </a:t>
            </a:r>
            <a:r>
              <a:rPr lang="en-US" dirty="0"/>
              <a:t>average distance from </a:t>
            </a:r>
            <a:r>
              <a:rPr lang="en-US" i="1" dirty="0" err="1"/>
              <a:t>i</a:t>
            </a:r>
            <a:r>
              <a:rPr lang="en-US" dirty="0"/>
              <a:t> to the members of the next best clump</a:t>
            </a:r>
            <a:endParaRPr dirty="0"/>
          </a:p>
        </p:txBody>
      </p:sp>
      <p:pic>
        <p:nvPicPr>
          <p:cNvPr id="664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0587" y="2305050"/>
            <a:ext cx="2501901" cy="647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58" name="Shape 6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59" name="Shape 65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61" name="Shape 6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662" name="Shape 662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62467"/>
          </a:xfrm>
          <a:prstGeom prst="rect">
            <a:avLst/>
          </a:prstGeom>
        </p:spPr>
        <p:txBody>
          <a:bodyPr/>
          <a:lstStyle/>
          <a:p>
            <a:r>
              <a:rPr dirty="0"/>
              <a:t>CLUSTER VALIDATION</a:t>
            </a:r>
            <a:r>
              <a:rPr lang="en-US" dirty="0"/>
              <a:t> – SILHOUETTE COEFFICIENT</a:t>
            </a:r>
            <a:endParaRPr dirty="0"/>
          </a:p>
        </p:txBody>
      </p:sp>
      <p:pic>
        <p:nvPicPr>
          <p:cNvPr id="664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408" y="2200634"/>
            <a:ext cx="5722369" cy="148142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Arrow Connector 2"/>
          <p:cNvCxnSpPr/>
          <p:nvPr/>
        </p:nvCxnSpPr>
        <p:spPr>
          <a:xfrm>
            <a:off x="4963886" y="1721922"/>
            <a:ext cx="47501" cy="478712"/>
          </a:xfrm>
          <a:prstGeom prst="straightConnector1">
            <a:avLst/>
          </a:prstGeom>
          <a:noFill/>
          <a:ln w="31750" cap="flat">
            <a:solidFill>
              <a:schemeClr val="accent5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/>
          <p:cNvSpPr txBox="1"/>
          <p:nvPr/>
        </p:nvSpPr>
        <p:spPr>
          <a:xfrm>
            <a:off x="468153" y="993062"/>
            <a:ext cx="8497589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If it’s closer to members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of another cluster than it is to it’s own cluster, this numerator goes negative</a:t>
            </a:r>
            <a:r>
              <a:rPr kumimoji="0" lang="en-US" sz="23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(</a:t>
            </a:r>
            <a:r>
              <a:rPr kumimoji="0" lang="en-US" sz="23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bad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)</a:t>
            </a:r>
            <a:endParaRPr kumimoji="0" lang="en-US" sz="23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716947" y="3467596"/>
            <a:ext cx="0" cy="498762"/>
          </a:xfrm>
          <a:prstGeom prst="straightConnector1">
            <a:avLst/>
          </a:prstGeom>
          <a:noFill/>
          <a:ln w="31750" cap="flat">
            <a:solidFill>
              <a:schemeClr val="accent5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/>
          <p:cNvSpPr txBox="1"/>
          <p:nvPr/>
        </p:nvSpPr>
        <p:spPr>
          <a:xfrm>
            <a:off x="-83130" y="3890302"/>
            <a:ext cx="6372862" cy="1164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But if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 it’s a long way away from anything, it was probably a lost cause anyway. </a:t>
            </a:r>
            <a:r>
              <a:rPr lang="en-US" b="0" dirty="0"/>
              <a:t>A big denominator will make it close to zero.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289732" y="2413055"/>
            <a:ext cx="880045" cy="162657"/>
          </a:xfrm>
          <a:prstGeom prst="straightConnector1">
            <a:avLst/>
          </a:prstGeom>
          <a:noFill/>
          <a:ln w="31750" cap="flat">
            <a:solidFill>
              <a:schemeClr val="accent5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6729754" y="3322309"/>
            <a:ext cx="748145" cy="59377"/>
          </a:xfrm>
          <a:prstGeom prst="straightConnector1">
            <a:avLst/>
          </a:prstGeom>
          <a:noFill/>
          <a:ln w="31750" cap="flat">
            <a:solidFill>
              <a:schemeClr val="accent5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/>
          <p:cNvSpPr txBox="1"/>
          <p:nvPr/>
        </p:nvSpPr>
        <p:spPr>
          <a:xfrm>
            <a:off x="7169777" y="1678269"/>
            <a:ext cx="1938598" cy="3288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If it’s a long way from another cluster, then b will be much bigger than a, so this will get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close to +1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/>
              <a:t>(good)</a:t>
            </a: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58742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75" name="Shape 67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76" name="Shape 67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78" name="Shape 6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679" name="Shape 6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680" name="Shape 680"/>
          <p:cNvSpPr/>
          <p:nvPr/>
        </p:nvSpPr>
        <p:spPr>
          <a:xfrm>
            <a:off x="454024" y="1429572"/>
            <a:ext cx="8455027" cy="254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The silhouette coefficient for the cluster C</a:t>
            </a:r>
            <a:r>
              <a:rPr baseline="-5999"/>
              <a:t>i</a:t>
            </a:r>
            <a:r>
              <a:t> is given by the average silhouette coefficient across all points in C</a:t>
            </a:r>
            <a:r>
              <a:rPr baseline="-5999"/>
              <a:t>i</a:t>
            </a:r>
            <a:r>
              <a:t>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The overall silhouette coefficient is given by the average silhouette coefficient across all clusters:</a:t>
            </a:r>
          </a:p>
        </p:txBody>
      </p:sp>
      <p:pic>
        <p:nvPicPr>
          <p:cNvPr id="681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7606" y="2216150"/>
            <a:ext cx="3263901" cy="82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image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18706" y="3984848"/>
            <a:ext cx="3441701" cy="88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5" name="Shape 68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8" name="Shape 6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689" name="Shape 6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690" name="Shape 690"/>
          <p:cNvSpPr/>
          <p:nvPr/>
        </p:nvSpPr>
        <p:spPr>
          <a:xfrm>
            <a:off x="454024" y="1429572"/>
            <a:ext cx="8455027" cy="1828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One useful application of cluster validation is to determine the best number of clusters for your dataset.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Q:  How would you do this?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A:  By computing the S</a:t>
            </a:r>
            <a:r>
              <a:rPr lang="en-US" dirty="0"/>
              <a:t>ilhouette Coefficient</a:t>
            </a:r>
            <a:r>
              <a:rPr dirty="0"/>
              <a:t> for different values of k.</a:t>
            </a: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01" name="Shape 70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02" name="Shape 70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03" name="Shape 70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04" name="Shape 7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705" name="Shape 7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706" name="Shape 706"/>
          <p:cNvSpPr/>
          <p:nvPr/>
        </p:nvSpPr>
        <p:spPr>
          <a:xfrm>
            <a:off x="454024" y="1429572"/>
            <a:ext cx="8455027" cy="254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Strengths: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K-means is a popular algorithm because of its computational efficiency and simple and intuitive nature.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Weaknesses: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However, K-means is highly scale dependent, and is not suitable for data with widely varying shapes and densities.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US" dirty="0"/>
              <a:t>DBSCAN</a:t>
            </a:r>
            <a:endParaRPr dirty="0"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25042936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01" name="Shape 70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02" name="Shape 70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03" name="Shape 70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04" name="Shape 7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705" name="Shape 705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50368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DBSCAN</a:t>
            </a:r>
            <a:endParaRPr dirty="0"/>
          </a:p>
        </p:txBody>
      </p:sp>
      <p:sp>
        <p:nvSpPr>
          <p:cNvPr id="706" name="Shape 706"/>
          <p:cNvSpPr/>
          <p:nvPr/>
        </p:nvSpPr>
        <p:spPr>
          <a:xfrm>
            <a:off x="6272315" y="2949614"/>
            <a:ext cx="263356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marR="65828" lvl="4" indent="-457200" algn="l" defTabSz="914400">
              <a:lnSpc>
                <a:spcPts val="24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000" b="0"/>
            </a:pPr>
            <a:endParaRPr dirty="0">
              <a:latin typeface="+mn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61912" y="2203580"/>
            <a:ext cx="4275117" cy="726440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Choose a point: does it have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enough </a:t>
            </a:r>
            <a:r>
              <a:rPr kumimoji="0" lang="en-US" sz="1800" b="0" i="0" u="none" strike="noStrike" cap="none" spc="0" normalizeH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neighbours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in range?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8153" y="1298044"/>
            <a:ext cx="5671390" cy="419973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Choose</a:t>
            </a:r>
            <a:r>
              <a:rPr kumimoji="0" lang="en-US" sz="1800" b="0" i="1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a minimum neighbor count and a radius.</a:t>
            </a:r>
            <a:endParaRPr kumimoji="0" lang="en-US" sz="1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847664" y="2414248"/>
            <a:ext cx="3094444" cy="419973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Put it aside until later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732246" y="3602412"/>
            <a:ext cx="4275117" cy="419973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Are any of them in a cluster?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379444" y="4343372"/>
            <a:ext cx="4860347" cy="726440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latin typeface="+mn-lt"/>
              </a:rPr>
              <a:t>Put this point in that cluster.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latin typeface="+mn-lt"/>
              </a:rPr>
              <a:t>(Merge clusters if there are several)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73143" y="4408364"/>
            <a:ext cx="3809320" cy="419973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latin typeface="+mn-lt"/>
              </a:rPr>
              <a:t>Make a new cluster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189477" y="2439706"/>
            <a:ext cx="758239" cy="396025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1" name="Right Arrow 20"/>
          <p:cNvSpPr/>
          <p:nvPr/>
        </p:nvSpPr>
        <p:spPr>
          <a:xfrm rot="5400000">
            <a:off x="3605331" y="3057893"/>
            <a:ext cx="758239" cy="396025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2" name="Right Arrow 21"/>
          <p:cNvSpPr/>
          <p:nvPr/>
        </p:nvSpPr>
        <p:spPr>
          <a:xfrm rot="7445427">
            <a:off x="2729608" y="4026240"/>
            <a:ext cx="758239" cy="396025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3" name="Right Arrow 22"/>
          <p:cNvSpPr/>
          <p:nvPr/>
        </p:nvSpPr>
        <p:spPr>
          <a:xfrm rot="3186863">
            <a:off x="4353175" y="4145359"/>
            <a:ext cx="758239" cy="396025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450205" y="2387982"/>
            <a:ext cx="758239" cy="396025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89529" y="2094969"/>
            <a:ext cx="517729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No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82463" y="3033031"/>
            <a:ext cx="626775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Yes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08024" y="4015824"/>
            <a:ext cx="495328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No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02868" y="3932229"/>
            <a:ext cx="626775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Yes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64813" y="1973685"/>
            <a:ext cx="1149066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Repeat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42137560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../../_images/plot_dbscan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83" y="-3865"/>
            <a:ext cx="7015554" cy="52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72083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42476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47671"/>
            <a:ext cx="8426769" cy="4030980"/>
          </a:xfrm>
        </p:spPr>
        <p:txBody>
          <a:bodyPr/>
          <a:lstStyle/>
          <a:p>
            <a:r>
              <a:rPr lang="en-US" b="0" dirty="0"/>
              <a:t>﻿DBSCAN cannot cluster data sets well with differences in densities</a:t>
            </a:r>
          </a:p>
          <a:p>
            <a:pPr lvl="1"/>
            <a:r>
              <a:rPr lang="en-US" b="0" dirty="0"/>
              <a:t>What neighbor count and radius would you choose?</a:t>
            </a:r>
          </a:p>
          <a:p>
            <a:r>
              <a:rPr lang="en-US" b="0" dirty="0"/>
              <a:t>Double the data = 4 times the memory requirements</a:t>
            </a:r>
          </a:p>
        </p:txBody>
      </p:sp>
    </p:spTree>
    <p:extLst>
      <p:ext uri="{BB962C8B-B14F-4D97-AF65-F5344CB8AC3E}">
        <p14:creationId xmlns:p14="http://schemas.microsoft.com/office/powerpoint/2010/main" val="45381262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CLUSTERING</a:t>
            </a:r>
          </a:p>
        </p:txBody>
      </p:sp>
      <p:sp>
        <p:nvSpPr>
          <p:cNvPr id="179" name="Shape 179"/>
          <p:cNvSpPr/>
          <p:nvPr/>
        </p:nvSpPr>
        <p:spPr>
          <a:xfrm>
            <a:off x="454024" y="2434652"/>
            <a:ext cx="5080399" cy="1113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What is a Cluster?</a:t>
            </a: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Why would we do this?</a:t>
            </a: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What is K-Means?</a:t>
            </a:r>
          </a:p>
        </p:txBody>
      </p:sp>
      <p:sp>
        <p:nvSpPr>
          <p:cNvPr id="180" name="Shape 180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1" name="Shape 181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195" name="Group 195"/>
          <p:cNvGrpSpPr/>
          <p:nvPr/>
        </p:nvGrpSpPr>
        <p:grpSpPr>
          <a:xfrm>
            <a:off x="6785941" y="3162300"/>
            <a:ext cx="201032" cy="201032"/>
            <a:chOff x="0" y="0"/>
            <a:chExt cx="201031" cy="201031"/>
          </a:xfrm>
        </p:grpSpPr>
        <p:sp>
          <p:nvSpPr>
            <p:cNvPr id="193" name="Shape 193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198" name="Group 198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196" name="Shape 196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grpSp>
        <p:nvGrpSpPr>
          <p:cNvPr id="201" name="Group 201"/>
          <p:cNvGrpSpPr/>
          <p:nvPr/>
        </p:nvGrpSpPr>
        <p:grpSpPr>
          <a:xfrm>
            <a:off x="8221544" y="2992285"/>
            <a:ext cx="201032" cy="201032"/>
            <a:chOff x="0" y="0"/>
            <a:chExt cx="201031" cy="201031"/>
          </a:xfrm>
        </p:grpSpPr>
        <p:sp>
          <p:nvSpPr>
            <p:cNvPr id="199" name="Shape 199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/>
            </a:p>
          </p:txBody>
        </p:sp>
      </p:grpSp>
      <p:sp>
        <p:nvSpPr>
          <p:cNvPr id="202" name="Shape 202"/>
          <p:cNvSpPr/>
          <p:nvPr/>
        </p:nvSpPr>
        <p:spPr>
          <a:xfrm>
            <a:off x="5893977" y="2705100"/>
            <a:ext cx="405690" cy="37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1</a:t>
            </a:r>
          </a:p>
        </p:txBody>
      </p:sp>
      <p:sp>
        <p:nvSpPr>
          <p:cNvPr id="203" name="Shape 203"/>
          <p:cNvSpPr/>
          <p:nvPr/>
        </p:nvSpPr>
        <p:spPr>
          <a:xfrm>
            <a:off x="7500936" y="3984676"/>
            <a:ext cx="4056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/>
              <a:t>x</a:t>
            </a:r>
            <a:r>
              <a:rPr sz="1600" b="1" baseline="-25000"/>
              <a:t>2</a:t>
            </a: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US" sz="6000" dirty="0"/>
              <a:t>Interactive Immersive Experience</a:t>
            </a:r>
            <a:br>
              <a:rPr lang="en-US" sz="6000" dirty="0"/>
            </a:br>
            <a:r>
              <a:rPr lang="en-US" sz="2400" dirty="0"/>
              <a:t>Cards,</a:t>
            </a:r>
            <a:br>
              <a:rPr lang="en-US" sz="2400" dirty="0"/>
            </a:br>
            <a:r>
              <a:rPr lang="en-US" sz="2400" dirty="0"/>
              <a:t>Sticky labels,</a:t>
            </a:r>
            <a:br>
              <a:rPr lang="en-US" sz="2400" dirty="0"/>
            </a:br>
            <a:r>
              <a:rPr lang="en-US" sz="2400" dirty="0"/>
              <a:t>Measuring tape</a:t>
            </a:r>
            <a:endParaRPr sz="2400" dirty="0"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1459361025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</a:t>
            </a:r>
            <a:r>
              <a:rPr lang="en-US" dirty="0" err="1"/>
              <a:t>sklearn</a:t>
            </a:r>
            <a:r>
              <a:rPr lang="en-US" dirty="0"/>
              <a:t>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sklearn.cluster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sklearn.cluster.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=‘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++’,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n_clusters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=3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DF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Interesting_Columns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= DF[[‘Column1’,’Column2’]]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Clusters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fit_predict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Interesting_Columns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DF[‘Cluster’] = Clusters</a:t>
            </a:r>
          </a:p>
        </p:txBody>
      </p:sp>
    </p:spTree>
    <p:extLst>
      <p:ext uri="{BB962C8B-B14F-4D97-AF65-F5344CB8AC3E}">
        <p14:creationId xmlns:p14="http://schemas.microsoft.com/office/powerpoint/2010/main" val="139798908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Displaying a 2D clustering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Colouring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([‘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red’,’green’,’blue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’])</a:t>
            </a:r>
          </a:p>
          <a:p>
            <a:pPr marL="40639" indent="0">
              <a:buNone/>
            </a:pP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matplotlib.pyplot.scatter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(DF.Column1, DF.Column2,</a:t>
            </a:r>
          </a:p>
          <a:p>
            <a:pPr marL="40639" indent="0">
              <a:buNone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color=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Colouring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[Clusters])</a:t>
            </a:r>
          </a:p>
          <a:p>
            <a:pPr marL="40639" indent="0">
              <a:buNone/>
            </a:pP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Matplotlib.pyplot.scatter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Clusterer.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cluster_centers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[:,0],</a:t>
            </a:r>
          </a:p>
          <a:p>
            <a:pPr marL="40639" indent="0">
              <a:buNone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Clusterer.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cluster_centers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[:,1],</a:t>
            </a:r>
          </a:p>
          <a:p>
            <a:pPr marL="40639" indent="0">
              <a:buNone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marker=“+”, s=30)</a:t>
            </a:r>
          </a:p>
          <a:p>
            <a:pPr marL="40639" indent="0">
              <a:buNone/>
            </a:pPr>
            <a:endParaRPr lang="en-US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8529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DBSCAN </a:t>
            </a:r>
            <a:r>
              <a:rPr lang="en-US" dirty="0" err="1"/>
              <a:t>sklearn</a:t>
            </a:r>
            <a:r>
              <a:rPr lang="en-US" dirty="0"/>
              <a:t>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﻿import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sklearn.cluster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sklearn.cluster.KMeans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=200,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min_samples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DF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Interesting_Columns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= DF[[‘Column1’,’Column2’]]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Clusters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Clusterer.fit_predict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Interesting_Columns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DF[‘Cluster’] = Clusters</a:t>
            </a:r>
          </a:p>
          <a:p>
            <a:pPr marL="40639" indent="0">
              <a:buNone/>
            </a:pP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639" indent="0">
              <a:buNone/>
            </a:pP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74629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Silhouette (Scoring API)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S=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sklearn.metrics.silhouette_score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Interesting_Scores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Clusters)</a:t>
            </a:r>
          </a:p>
        </p:txBody>
      </p:sp>
    </p:spTree>
    <p:extLst>
      <p:ext uri="{BB962C8B-B14F-4D97-AF65-F5344CB8AC3E}">
        <p14:creationId xmlns:p14="http://schemas.microsoft.com/office/powerpoint/2010/main" val="321029340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0" name="Shape 710"/>
          <p:cNvSpPr>
            <a:spLocks noGrp="1"/>
          </p:cNvSpPr>
          <p:nvPr>
            <p:ph type="title" idx="4294967295"/>
          </p:nvPr>
        </p:nvSpPr>
        <p:spPr>
          <a:xfrm>
            <a:off x="-2586038" y="1065212"/>
            <a:ext cx="8426451" cy="3894138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t>LAB</a:t>
            </a:r>
          </a:p>
        </p:txBody>
      </p:sp>
      <p:sp>
        <p:nvSpPr>
          <p:cNvPr id="711" name="Shape 71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7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8522" y="1159627"/>
            <a:ext cx="4130799" cy="3705309"/>
          </a:xfrm>
          <a:prstGeom prst="rect">
            <a:avLst/>
          </a:prstGeom>
          <a:ln w="25400"/>
        </p:spPr>
      </p:pic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5" name="Shape 72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6" name="Shape 72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dirty="0"/>
              <a:t>DISCUSSION TIME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endParaRPr sz="1900" dirty="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endParaRPr sz="1900" dirty="0"/>
          </a:p>
        </p:txBody>
      </p:sp>
      <p:sp>
        <p:nvSpPr>
          <p:cNvPr id="727" name="Shape 72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dirty="0"/>
              <a:t>DATA SCIENCE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A CLUSTER?</a:t>
            </a:r>
          </a:p>
        </p:txBody>
      </p:sp>
      <p:sp>
        <p:nvSpPr>
          <p:cNvPr id="211" name="Shape 211"/>
          <p:cNvSpPr/>
          <p:nvPr/>
        </p:nvSpPr>
        <p:spPr>
          <a:xfrm>
            <a:off x="454024" y="1325562"/>
            <a:ext cx="8455027" cy="2911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+mn-lt"/>
              </a:rPr>
              <a:t>U</a:t>
            </a:r>
            <a:r>
              <a:rPr dirty="0">
                <a:latin typeface="+mn-lt"/>
              </a:rPr>
              <a:t>nsupervised learning is when we are trying to find interesting patterns or groups in our data. </a:t>
            </a:r>
            <a:endParaRPr lang="en-US" dirty="0">
              <a:latin typeface="+mn-lt"/>
            </a:endParaRPr>
          </a:p>
          <a:p>
            <a:pPr marL="342900" marR="65828" indent="-342900" algn="l" defTabSz="914400">
              <a:lnSpc>
                <a:spcPts val="24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000" b="0"/>
            </a:pPr>
            <a:r>
              <a:rPr dirty="0">
                <a:latin typeface="+mn-lt"/>
              </a:rPr>
              <a:t>We don’t have a variable we are trying to predict (a Y value).</a:t>
            </a:r>
            <a:r>
              <a:rPr lang="en-US" dirty="0">
                <a:latin typeface="+mn-lt"/>
              </a:rPr>
              <a:t>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+mn-lt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+mn-lt"/>
              </a:rPr>
              <a:t>Clustering aims to discover subgroups in our data where the points are similar to each other.</a:t>
            </a:r>
          </a:p>
          <a:p>
            <a:pPr marL="342900" marR="65828" indent="-342900" algn="l" defTabSz="914400">
              <a:lnSpc>
                <a:spcPts val="24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000" b="0"/>
            </a:pPr>
            <a:r>
              <a:rPr lang="en-US" dirty="0">
                <a:latin typeface="+mn-lt"/>
              </a:rPr>
              <a:t>We have to decide what variables we will construct the groups on.</a:t>
            </a:r>
          </a:p>
          <a:p>
            <a:pPr marL="342900" marR="65828" lvl="6" indent="-342900" algn="l" defTabSz="914400">
              <a:lnSpc>
                <a:spcPts val="24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000" b="0"/>
            </a:pPr>
            <a:r>
              <a:rPr lang="en-US" dirty="0">
                <a:latin typeface="+mn-lt"/>
              </a:rPr>
              <a:t>What makes them different (or similar)?</a:t>
            </a:r>
            <a:endParaRPr dirty="0">
              <a:latin typeface="+mn-lt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WOULD WE CLUSTER DATA?</a:t>
            </a:r>
          </a:p>
        </p:txBody>
      </p:sp>
      <p:sp>
        <p:nvSpPr>
          <p:cNvPr id="219" name="Shape 219"/>
          <p:cNvSpPr/>
          <p:nvPr/>
        </p:nvSpPr>
        <p:spPr>
          <a:xfrm>
            <a:off x="454024" y="1429572"/>
            <a:ext cx="8455027" cy="3000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i="1" dirty="0"/>
              <a:t>To give us a hint about what might be worth visualizing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i="1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/>
              <a:t>To enhance our understanding of a dataset by dividing the data into groups.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/>
              <a:t>Clustering provides a layer of abstraction from individual data points.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/>
              <a:t>The goal is to extract and enhance the natural structure of the data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WOULD WE CLUSTER DATA?</a:t>
            </a:r>
          </a:p>
        </p:txBody>
      </p:sp>
      <p:sp>
        <p:nvSpPr>
          <p:cNvPr id="227" name="Shape 227"/>
          <p:cNvSpPr/>
          <p:nvPr/>
        </p:nvSpPr>
        <p:spPr>
          <a:xfrm>
            <a:off x="454024" y="1429572"/>
            <a:ext cx="8455027" cy="61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t>Marketing teams might want to group customers into like groups as a way of summarising the data</a:t>
            </a:r>
          </a:p>
        </p:txBody>
      </p:sp>
      <p:pic>
        <p:nvPicPr>
          <p:cNvPr id="228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0032" y="2304145"/>
            <a:ext cx="2783010" cy="2783010"/>
          </a:xfrm>
          <a:prstGeom prst="rect">
            <a:avLst/>
          </a:prstGeom>
          <a:ln w="25400"/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WOULD WE CLUSTER DATA?</a:t>
            </a:r>
          </a:p>
        </p:txBody>
      </p:sp>
      <p:sp>
        <p:nvSpPr>
          <p:cNvPr id="236" name="Shape 236"/>
          <p:cNvSpPr/>
          <p:nvPr/>
        </p:nvSpPr>
        <p:spPr>
          <a:xfrm>
            <a:off x="454024" y="1429572"/>
            <a:ext cx="8455027" cy="61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t>Financial groups may want to group transactions into like groups as a way to find unusual payments</a:t>
            </a:r>
          </a:p>
        </p:txBody>
      </p:sp>
      <p:pic>
        <p:nvPicPr>
          <p:cNvPr id="2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2732" y="2617590"/>
            <a:ext cx="4037611" cy="2467430"/>
          </a:xfrm>
          <a:prstGeom prst="rect">
            <a:avLst/>
          </a:prstGeom>
          <a:ln w="25400"/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3" name="Shape 2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WOULD WE CLUSTER DATA?</a:t>
            </a:r>
          </a:p>
        </p:txBody>
      </p:sp>
      <p:sp>
        <p:nvSpPr>
          <p:cNvPr id="245" name="Shape 245"/>
          <p:cNvSpPr/>
          <p:nvPr/>
        </p:nvSpPr>
        <p:spPr>
          <a:xfrm>
            <a:off x="454024" y="1429572"/>
            <a:ext cx="8455027" cy="307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t>Genetics data can be clustered to identify ancestry</a:t>
            </a:r>
          </a:p>
        </p:txBody>
      </p:sp>
      <p:pic>
        <p:nvPicPr>
          <p:cNvPr id="246" name="image7.jpg" descr="http://upload.wikimedia.org/wikipedia/commons/a/a1/Rosenberg_1048people_993marker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3363965" y="346939"/>
            <a:ext cx="2635146" cy="6443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</TotalTime>
  <Words>1511</Words>
  <Application>Microsoft Office PowerPoint</Application>
  <PresentationFormat>Custom</PresentationFormat>
  <Paragraphs>315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White</vt:lpstr>
      <vt:lpstr>DATA SCIENCE 10 WEEK PART TIME COURSE  Week 5 - Clustering</vt:lpstr>
      <vt:lpstr>AGENDA</vt:lpstr>
      <vt:lpstr>WHAT IS CLUSTERING AND WHY DO IT?</vt:lpstr>
      <vt:lpstr>CLUSTERING</vt:lpstr>
      <vt:lpstr>WHAT IS A CLUSTER?</vt:lpstr>
      <vt:lpstr>WHY WOULD WE CLUSTER DATA?</vt:lpstr>
      <vt:lpstr>WHY WOULD WE CLUSTER DATA?</vt:lpstr>
      <vt:lpstr>WHY WOULD WE CLUSTER DATA?</vt:lpstr>
      <vt:lpstr>WHY WOULD WE CLUSTER DATA?</vt:lpstr>
      <vt:lpstr>HOW DO WE CLUSTER DATA?</vt:lpstr>
      <vt:lpstr>Scikit-learn has 8 clustering algorithms…</vt:lpstr>
      <vt:lpstr>K-means</vt:lpstr>
      <vt:lpstr>KMEANS ALGORITHM</vt:lpstr>
      <vt:lpstr>STEP 1 - CHOOSE CENTROIDS</vt:lpstr>
      <vt:lpstr>STEP 2 - ASSESS SIMILARITY</vt:lpstr>
      <vt:lpstr>STEP 3 - RECALCULATE CENTROID POSITIONS</vt:lpstr>
      <vt:lpstr>STEP 4 - CONVERGENCE</vt:lpstr>
      <vt:lpstr>KMEANS ALGORITHM</vt:lpstr>
      <vt:lpstr>KMEANS ALGORITHM</vt:lpstr>
      <vt:lpstr>KMEANS ALGORITHM</vt:lpstr>
      <vt:lpstr>KMEANS ALGORITHM</vt:lpstr>
      <vt:lpstr>KMEANS ALGORITHM</vt:lpstr>
      <vt:lpstr>KMEANS ALGORITHM</vt:lpstr>
      <vt:lpstr>KMEANS ALGORITHM</vt:lpstr>
      <vt:lpstr>KMEANS ALGORITHM</vt:lpstr>
      <vt:lpstr>KMEANS ALGORITHM</vt:lpstr>
      <vt:lpstr>HOW DO WE KNOW OUR k-MEANS CLUSTERS ARE ANY GOOD?</vt:lpstr>
      <vt:lpstr>CLUSTER VALIDATION</vt:lpstr>
      <vt:lpstr>CLUSTER VALIDATION – COHESION</vt:lpstr>
      <vt:lpstr>CLUSTER VALIDATION - SEPARATION</vt:lpstr>
      <vt:lpstr>CLUSTER VALIDATION – SILHOUETTE COEFFICIENT</vt:lpstr>
      <vt:lpstr>CLUSTER VALIDATION – SILHOUETTE COEFFICIENT</vt:lpstr>
      <vt:lpstr>CLUSTER VALIDATION</vt:lpstr>
      <vt:lpstr>CLUSTER VALIDATION</vt:lpstr>
      <vt:lpstr>CLUSTER VALIDATION</vt:lpstr>
      <vt:lpstr>DBSCAN</vt:lpstr>
      <vt:lpstr>DBSCAN</vt:lpstr>
      <vt:lpstr>PowerPoint Presentation</vt:lpstr>
      <vt:lpstr>Limitations</vt:lpstr>
      <vt:lpstr>Interactive Immersive Experience Cards, Sticky labels, Measuring tape</vt:lpstr>
      <vt:lpstr>KMeans sklearn API</vt:lpstr>
      <vt:lpstr>Displaying a 2D clustering</vt:lpstr>
      <vt:lpstr>DBSCAN sklearn API</vt:lpstr>
      <vt:lpstr>Silhouette (Scoring API)</vt:lpstr>
      <vt:lpstr>LAB</vt:lpstr>
      <vt:lpstr>DISCUSSION TIME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 WEEK PART TIME COURSE  Week 5 - Clustering</dc:title>
  <cp:lastModifiedBy>Greg Baker</cp:lastModifiedBy>
  <cp:revision>26</cp:revision>
  <dcterms:modified xsi:type="dcterms:W3CDTF">2016-07-04T08:11:22Z</dcterms:modified>
</cp:coreProperties>
</file>